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11"/>
  </p:notesMasterIdLst>
  <p:sldIdLst>
    <p:sldId id="260" r:id="rId2"/>
    <p:sldId id="289" r:id="rId3"/>
    <p:sldId id="286" r:id="rId4"/>
    <p:sldId id="288" r:id="rId5"/>
    <p:sldId id="287" r:id="rId6"/>
    <p:sldId id="284" r:id="rId7"/>
    <p:sldId id="272" r:id="rId8"/>
    <p:sldId id="285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35" autoAdjust="0"/>
    <p:restoredTop sz="93957" autoAdjust="0"/>
  </p:normalViewPr>
  <p:slideViewPr>
    <p:cSldViewPr snapToGrid="0">
      <p:cViewPr varScale="1">
        <p:scale>
          <a:sx n="65" d="100"/>
          <a:sy n="65" d="100"/>
        </p:scale>
        <p:origin x="96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DEB35-4585-4CE4-9E48-A63F91925BEE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457E7-AF9E-49AB-A7E8-87B4C81A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7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457E7-AF9E-49AB-A7E8-87B4C81AB9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64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457E7-AF9E-49AB-A7E8-87B4C81AB9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13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9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5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01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8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53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26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58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21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9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8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2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51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5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23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2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0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9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2 – Mar 8,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6587950" cy="3416301"/>
          </a:xfrm>
        </p:spPr>
        <p:txBody>
          <a:bodyPr>
            <a:normAutofit lnSpcReduction="10000"/>
          </a:bodyPr>
          <a:lstStyle/>
          <a:p>
            <a:r>
              <a:rPr lang="en-US" sz="2600" b="1" dirty="0" smtClean="0"/>
              <a:t>P3 Challenge – </a:t>
            </a:r>
            <a:r>
              <a:rPr lang="en-US" sz="2800" b="1" dirty="0">
                <a:sym typeface="Euclid Extra" panose="02050502000505020303" pitchFamily="18" charset="2"/>
              </a:rPr>
              <a:t>When a 350. g sample of an unknown metal at 85.0</a:t>
            </a:r>
            <a:r>
              <a:rPr lang="en-US" sz="2800" b="1" dirty="0">
                <a:sym typeface="Euclid Symbol" panose="05050102010706020507" pitchFamily="18" charset="2"/>
              </a:rPr>
              <a:t>C is dropped into 480. g of water initially at 20.0C, the temperature of the water rises to 24.8C. What is the heat capacity of the metal? What is the likely identity of the metal?</a:t>
            </a:r>
            <a:endParaRPr lang="en-US" sz="2800" b="1" dirty="0">
              <a:sym typeface="Euclid Extra" panose="02050502000505020303" pitchFamily="18" charset="2"/>
            </a:endParaRPr>
          </a:p>
          <a:p>
            <a:endParaRPr lang="en-US" b="1" dirty="0">
              <a:sym typeface="Euclid Extra" panose="02050502000505020303" pitchFamily="18" charset="2"/>
            </a:endParaRPr>
          </a:p>
          <a:p>
            <a:pPr marL="0" indent="0">
              <a:buNone/>
            </a:pPr>
            <a:endParaRPr lang="en-US" b="1" dirty="0">
              <a:sym typeface="Euclid Extra" panose="02050502000505020303" pitchFamily="18" charset="2"/>
            </a:endParaRPr>
          </a:p>
          <a:p>
            <a:pPr marL="0" indent="0">
              <a:buNone/>
            </a:pPr>
            <a:endParaRPr lang="en-US" b="1" dirty="0">
              <a:sym typeface="Euclid Extra" panose="02050502000505020303" pitchFamily="18" charset="2"/>
            </a:endParaRPr>
          </a:p>
          <a:p>
            <a:pPr lvl="1"/>
            <a:endParaRPr lang="en-US" b="1" dirty="0"/>
          </a:p>
          <a:p>
            <a:pPr>
              <a:buAutoNum type="alphaLcParenR"/>
            </a:pPr>
            <a:endParaRPr lang="en-US" b="1" dirty="0" smtClean="0"/>
          </a:p>
          <a:p>
            <a:pPr lvl="1"/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70736" y="1495734"/>
            <a:ext cx="2832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Get out p125 #1-12 for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HMK check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2342" t="34086" r="28953" b="16875"/>
          <a:stretch/>
        </p:blipFill>
        <p:spPr>
          <a:xfrm>
            <a:off x="7996844" y="973668"/>
            <a:ext cx="3729216" cy="549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8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2 – Mar 8,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3" y="2603500"/>
            <a:ext cx="4700157" cy="3416301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ym typeface="Euclid Extra" panose="02050502000505020303" pitchFamily="18" charset="2"/>
              </a:rPr>
              <a:t>Today’s </a:t>
            </a:r>
            <a:r>
              <a:rPr lang="en-US" sz="2600" b="1" dirty="0" smtClean="0">
                <a:sym typeface="Euclid Extra" panose="02050502000505020303" pitchFamily="18" charset="2"/>
              </a:rPr>
              <a:t>Objective: </a:t>
            </a:r>
            <a:endParaRPr lang="en-US" sz="2600" b="1" dirty="0">
              <a:sym typeface="Euclid Extra" panose="02050502000505020303" pitchFamily="18" charset="2"/>
            </a:endParaRPr>
          </a:p>
          <a:p>
            <a:pPr lvl="1"/>
            <a:r>
              <a:rPr lang="en-US" sz="2200" b="1" dirty="0" smtClean="0">
                <a:sym typeface="Euclid Extra" panose="02050502000505020303" pitchFamily="18" charset="2"/>
              </a:rPr>
              <a:t>3.1 Thermal Physics; Calorimetry</a:t>
            </a:r>
          </a:p>
          <a:p>
            <a:r>
              <a:rPr lang="en-US" sz="2600" b="1" dirty="0" smtClean="0"/>
              <a:t>Assignment</a:t>
            </a:r>
            <a:r>
              <a:rPr lang="en-US" sz="2600" b="1" dirty="0"/>
              <a:t>: </a:t>
            </a:r>
          </a:p>
          <a:p>
            <a:pPr lvl="1"/>
            <a:r>
              <a:rPr lang="en-US" sz="2200" b="1" dirty="0" smtClean="0"/>
              <a:t>Extra Calorimetry Worksheet</a:t>
            </a:r>
          </a:p>
          <a:p>
            <a:pPr lvl="1"/>
            <a:r>
              <a:rPr lang="en-US" sz="2200" b="1" dirty="0" smtClean="0"/>
              <a:t>Download Option B pdf</a:t>
            </a:r>
            <a:endParaRPr lang="en-US" sz="2200" b="1" dirty="0"/>
          </a:p>
          <a:p>
            <a:pPr marL="0" indent="0">
              <a:buNone/>
            </a:pPr>
            <a:endParaRPr lang="en-US" b="1" dirty="0">
              <a:sym typeface="Euclid Extra" panose="02050502000505020303" pitchFamily="18" charset="2"/>
            </a:endParaRPr>
          </a:p>
          <a:p>
            <a:pPr marL="0" indent="0">
              <a:buNone/>
            </a:pPr>
            <a:endParaRPr lang="en-US" b="1" dirty="0">
              <a:sym typeface="Euclid Extra" panose="02050502000505020303" pitchFamily="18" charset="2"/>
            </a:endParaRPr>
          </a:p>
          <a:p>
            <a:pPr lvl="1"/>
            <a:endParaRPr lang="en-US" b="1" dirty="0"/>
          </a:p>
          <a:p>
            <a:pPr>
              <a:buAutoNum type="alphaLcParenR"/>
            </a:pPr>
            <a:endParaRPr lang="en-US" b="1" dirty="0" smtClean="0"/>
          </a:p>
          <a:p>
            <a:pPr lvl="1"/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824185"/>
            <a:ext cx="4885729" cy="3676367"/>
          </a:xfrm>
        </p:spPr>
        <p:txBody>
          <a:bodyPr>
            <a:normAutofit/>
          </a:bodyPr>
          <a:lstStyle/>
          <a:p>
            <a:r>
              <a:rPr lang="en-US" sz="2400" b="1" dirty="0"/>
              <a:t>Agenda</a:t>
            </a:r>
          </a:p>
          <a:p>
            <a:pPr lvl="1"/>
            <a:r>
              <a:rPr lang="en-US" sz="2000" b="1" dirty="0" smtClean="0"/>
              <a:t>Calorimetry</a:t>
            </a:r>
            <a:endParaRPr lang="en-US" sz="2000" b="1" dirty="0"/>
          </a:p>
          <a:p>
            <a:pPr lvl="1"/>
            <a:r>
              <a:rPr lang="en-US" sz="2000" b="1" dirty="0" smtClean="0"/>
              <a:t>Homework Review</a:t>
            </a:r>
          </a:p>
          <a:p>
            <a:pPr lvl="1"/>
            <a:r>
              <a:rPr lang="en-US" sz="2000" b="1" dirty="0" smtClean="0"/>
              <a:t>Answers only to Extra problems</a:t>
            </a:r>
          </a:p>
          <a:p>
            <a:pPr lvl="1"/>
            <a:r>
              <a:rPr lang="en-US" sz="2000" b="1" dirty="0" smtClean="0"/>
              <a:t>Time to work on Extra Calorimetry WS for Answer alignment on WBs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56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901" y="2603500"/>
            <a:ext cx="5053758" cy="34163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1.      a) Yes,  Q</a:t>
            </a:r>
            <a:r>
              <a:rPr lang="en-US" baseline="-25000" dirty="0" smtClean="0"/>
              <a:t>C</a:t>
            </a:r>
            <a:r>
              <a:rPr lang="en-US" dirty="0" smtClean="0"/>
              <a:t>= - Q</a:t>
            </a:r>
            <a:r>
              <a:rPr lang="en-US" baseline="-25000" dirty="0" smtClean="0"/>
              <a:t>H </a:t>
            </a:r>
            <a:r>
              <a:rPr lang="en-US" dirty="0" smtClean="0"/>
              <a:t>. Energy is conserved for the system. B) </a:t>
            </a:r>
            <a:r>
              <a:rPr lang="en-US" dirty="0" smtClean="0">
                <a:sym typeface="Euclid Symbol" panose="05050102010706020507" pitchFamily="18" charset="2"/>
              </a:rPr>
              <a:t>T</a:t>
            </a:r>
            <a:r>
              <a:rPr lang="en-US" baseline="-25000" dirty="0" smtClean="0">
                <a:sym typeface="Euclid Symbol" panose="05050102010706020507" pitchFamily="18" charset="2"/>
              </a:rPr>
              <a:t>C</a:t>
            </a:r>
            <a:r>
              <a:rPr lang="en-US" dirty="0" smtClean="0">
                <a:sym typeface="Euclid Symbol" panose="05050102010706020507" pitchFamily="18" charset="2"/>
              </a:rPr>
              <a:t> =  - T</a:t>
            </a:r>
            <a:r>
              <a:rPr lang="en-US" baseline="-25000" dirty="0" smtClean="0">
                <a:sym typeface="Euclid Symbol" panose="05050102010706020507" pitchFamily="18" charset="2"/>
              </a:rPr>
              <a:t>H</a:t>
            </a:r>
            <a:r>
              <a:rPr lang="en-US" dirty="0" smtClean="0">
                <a:sym typeface="Euclid Symbol" panose="05050102010706020507" pitchFamily="18" charset="2"/>
              </a:rPr>
              <a:t> only if the same material. Generally the two </a:t>
            </a:r>
            <a:r>
              <a:rPr lang="en-US" dirty="0">
                <a:sym typeface="Euclid Symbol" panose="05050102010706020507" pitchFamily="18" charset="2"/>
              </a:rPr>
              <a:t></a:t>
            </a:r>
            <a:r>
              <a:rPr lang="en-US" dirty="0" smtClean="0">
                <a:sym typeface="Euclid Symbol" panose="05050102010706020507" pitchFamily="18" charset="2"/>
              </a:rPr>
              <a:t>T</a:t>
            </a:r>
            <a:r>
              <a:rPr lang="en-US" baseline="-25000" dirty="0">
                <a:sym typeface="Euclid Symbol" panose="05050102010706020507" pitchFamily="18" charset="2"/>
              </a:rPr>
              <a:t> </a:t>
            </a:r>
            <a:r>
              <a:rPr lang="en-US" dirty="0" smtClean="0">
                <a:sym typeface="Euclid Symbol" panose="05050102010706020507" pitchFamily="18" charset="2"/>
              </a:rPr>
              <a:t>are probably different.</a:t>
            </a:r>
          </a:p>
          <a:p>
            <a:r>
              <a:rPr lang="en-US" dirty="0" smtClean="0">
                <a:sym typeface="Euclid Symbol" panose="05050102010706020507" pitchFamily="18" charset="2"/>
              </a:rPr>
              <a:t>2.   a)   513 J/</a:t>
            </a:r>
            <a:r>
              <a:rPr lang="en-US" dirty="0" err="1" smtClean="0">
                <a:sym typeface="Euclid Symbol" panose="05050102010706020507" pitchFamily="18" charset="2"/>
              </a:rPr>
              <a:t>kgC</a:t>
            </a:r>
            <a:r>
              <a:rPr lang="en-US" dirty="0" smtClean="0">
                <a:sym typeface="Euclid Symbol" panose="05050102010706020507" pitchFamily="18" charset="2"/>
              </a:rPr>
              <a:t>	b) same</a:t>
            </a:r>
          </a:p>
          <a:p>
            <a:r>
              <a:rPr lang="en-US" dirty="0" smtClean="0">
                <a:sym typeface="Euclid Symbol" panose="05050102010706020507" pitchFamily="18" charset="2"/>
              </a:rPr>
              <a:t>3.    2.78 J/</a:t>
            </a:r>
            <a:r>
              <a:rPr lang="en-US" dirty="0" err="1" smtClean="0">
                <a:sym typeface="Euclid Symbol" panose="05050102010706020507" pitchFamily="18" charset="2"/>
              </a:rPr>
              <a:t>g</a:t>
            </a:r>
            <a:r>
              <a:rPr lang="en-US" dirty="0" err="1">
                <a:sym typeface="Euclid Symbol" panose="05050102010706020507" pitchFamily="18" charset="2"/>
              </a:rPr>
              <a:t>C</a:t>
            </a:r>
            <a:r>
              <a:rPr lang="en-US" dirty="0" smtClean="0">
                <a:sym typeface="Euclid Symbol" panose="05050102010706020507" pitchFamily="18" charset="2"/>
              </a:rPr>
              <a:t>   or   2780 J/</a:t>
            </a:r>
            <a:r>
              <a:rPr lang="en-US" dirty="0" err="1" smtClean="0">
                <a:sym typeface="Euclid Symbol" panose="05050102010706020507" pitchFamily="18" charset="2"/>
              </a:rPr>
              <a:t>kgK</a:t>
            </a:r>
            <a:r>
              <a:rPr lang="en-US" dirty="0" smtClean="0">
                <a:sym typeface="Euclid Symbol" panose="05050102010706020507" pitchFamily="18" charset="2"/>
              </a:rPr>
              <a:t>  </a:t>
            </a:r>
          </a:p>
          <a:p>
            <a:r>
              <a:rPr lang="en-US" dirty="0" smtClean="0">
                <a:sym typeface="Euclid Symbol" panose="05050102010706020507" pitchFamily="18" charset="2"/>
              </a:rPr>
              <a:t>4.    4.16 </a:t>
            </a:r>
            <a:r>
              <a:rPr lang="en-US" dirty="0">
                <a:sym typeface="Euclid Symbol" panose="05050102010706020507" pitchFamily="18" charset="2"/>
              </a:rPr>
              <a:t>J/</a:t>
            </a:r>
            <a:r>
              <a:rPr lang="en-US" dirty="0" err="1">
                <a:sym typeface="Euclid Symbol" panose="05050102010706020507" pitchFamily="18" charset="2"/>
              </a:rPr>
              <a:t>g</a:t>
            </a:r>
            <a:r>
              <a:rPr lang="en-US" dirty="0" err="1" smtClean="0">
                <a:sym typeface="Euclid Symbol" panose="05050102010706020507" pitchFamily="18" charset="2"/>
              </a:rPr>
              <a:t>C</a:t>
            </a:r>
            <a:endParaRPr lang="en-US" dirty="0" smtClean="0">
              <a:sym typeface="Euclid Symbol" panose="05050102010706020507" pitchFamily="18" charset="2"/>
            </a:endParaRPr>
          </a:p>
          <a:p>
            <a:r>
              <a:rPr lang="en-US" dirty="0" smtClean="0">
                <a:sym typeface="Euclid Symbol" panose="05050102010706020507" pitchFamily="18" charset="2"/>
              </a:rPr>
              <a:t>5.    71.7 C  or 72 K</a:t>
            </a:r>
          </a:p>
          <a:p>
            <a:r>
              <a:rPr lang="en-US" dirty="0" smtClean="0">
                <a:sym typeface="Euclid Symbol" panose="05050102010706020507" pitchFamily="18" charset="2"/>
              </a:rPr>
              <a:t>6. a) 116 kJ/K   b) 86.3 min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5660" y="2603500"/>
            <a:ext cx="5498212" cy="34163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7. </a:t>
            </a:r>
            <a:r>
              <a:rPr lang="en-US" dirty="0"/>
              <a:t> </a:t>
            </a:r>
            <a:r>
              <a:rPr lang="en-US" dirty="0" smtClean="0"/>
              <a:t>  35 g   (watch units!!)</a:t>
            </a:r>
          </a:p>
          <a:p>
            <a:r>
              <a:rPr lang="en-US" dirty="0" smtClean="0"/>
              <a:t>8.    3.84 x 10</a:t>
            </a:r>
            <a:r>
              <a:rPr lang="en-US" baseline="30000" dirty="0" smtClean="0"/>
              <a:t>8</a:t>
            </a:r>
            <a:r>
              <a:rPr lang="en-US" dirty="0" smtClean="0"/>
              <a:t>J  or 384, 000 kJ</a:t>
            </a:r>
          </a:p>
          <a:p>
            <a:r>
              <a:rPr lang="en-US" dirty="0" smtClean="0"/>
              <a:t>9.   a)  83.5 min    b) Assume no reflection of light energy from the ice.</a:t>
            </a:r>
          </a:p>
          <a:p>
            <a:r>
              <a:rPr lang="en-US" dirty="0" smtClean="0"/>
              <a:t>10.  a) 22 kJ	b)  334 kJ    c) 41.8 kJ               d) melting needs the most energy</a:t>
            </a:r>
          </a:p>
          <a:p>
            <a:r>
              <a:rPr lang="en-US" dirty="0" smtClean="0"/>
              <a:t>11.   0.111 kg   or   111 g</a:t>
            </a:r>
          </a:p>
          <a:p>
            <a:r>
              <a:rPr lang="en-US" dirty="0" smtClean="0"/>
              <a:t>12.  Hint: Assume the final temperature will be greater than 30</a:t>
            </a:r>
            <a:r>
              <a:rPr lang="en-US" dirty="0" smtClean="0">
                <a:sym typeface="Euclid Symbol" panose="05050102010706020507" pitchFamily="18" charset="2"/>
              </a:rPr>
              <a:t>C because of the large value of L</a:t>
            </a:r>
            <a:r>
              <a:rPr lang="en-US" baseline="-25000" dirty="0" smtClean="0">
                <a:sym typeface="Euclid Symbol" panose="05050102010706020507" pitchFamily="18" charset="2"/>
              </a:rPr>
              <a:t>v</a:t>
            </a:r>
            <a:r>
              <a:rPr lang="en-US" dirty="0" smtClean="0">
                <a:sym typeface="Euclid Symbol" panose="05050102010706020507" pitchFamily="18" charset="2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88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758853" cy="706964"/>
          </a:xfrm>
        </p:spPr>
        <p:txBody>
          <a:bodyPr/>
          <a:lstStyle/>
          <a:p>
            <a:r>
              <a:rPr lang="en-US" dirty="0" smtClean="0"/>
              <a:t>Extra Calorimetry Problems Answers only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1.      900 J/</a:t>
            </a:r>
            <a:r>
              <a:rPr lang="en-US" sz="2400" b="1" dirty="0" err="1" smtClean="0"/>
              <a:t>kgK</a:t>
            </a:r>
            <a:r>
              <a:rPr lang="en-US" sz="2400" b="1" dirty="0"/>
              <a:t> </a:t>
            </a:r>
            <a:r>
              <a:rPr lang="en-US" sz="2400" b="1" dirty="0" smtClean="0"/>
              <a:t>  Al</a:t>
            </a:r>
          </a:p>
          <a:p>
            <a:r>
              <a:rPr lang="en-US" sz="2400" b="1" dirty="0" smtClean="0"/>
              <a:t>2.      42.9 kJ</a:t>
            </a:r>
          </a:p>
          <a:p>
            <a:r>
              <a:rPr lang="en-US" sz="2400" b="1" dirty="0" smtClean="0"/>
              <a:t>3.      23.5</a:t>
            </a:r>
            <a:r>
              <a:rPr lang="en-US" sz="2400" b="1" dirty="0" smtClean="0">
                <a:sym typeface="Euclid Symbol" panose="05050102010706020507" pitchFamily="18" charset="2"/>
              </a:rPr>
              <a:t>C</a:t>
            </a:r>
          </a:p>
          <a:p>
            <a:r>
              <a:rPr lang="en-US" sz="2400" b="1" dirty="0" smtClean="0">
                <a:sym typeface="Euclid Symbol" panose="05050102010706020507" pitchFamily="18" charset="2"/>
              </a:rPr>
              <a:t>4. 	  87.1 kJ</a:t>
            </a:r>
          </a:p>
          <a:p>
            <a:r>
              <a:rPr lang="en-US" sz="2400" b="1" dirty="0" smtClean="0">
                <a:sym typeface="Euclid Symbol" panose="05050102010706020507" pitchFamily="18" charset="2"/>
              </a:rPr>
              <a:t>5.      52.8 kJ</a:t>
            </a:r>
          </a:p>
          <a:p>
            <a:r>
              <a:rPr lang="en-US" sz="2400" b="1" dirty="0" smtClean="0"/>
              <a:t>6.      647 g</a:t>
            </a:r>
          </a:p>
          <a:p>
            <a:r>
              <a:rPr lang="en-US" sz="2400" b="1" dirty="0" smtClean="0"/>
              <a:t>7.      109 J/</a:t>
            </a:r>
            <a:r>
              <a:rPr lang="en-US" sz="2400" b="1" dirty="0" err="1" smtClean="0"/>
              <a:t>kgK</a:t>
            </a:r>
            <a:endParaRPr lang="en-US" sz="2400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6609" y="2603501"/>
            <a:ext cx="4825159" cy="34163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8.       17.4 kg</a:t>
            </a:r>
          </a:p>
          <a:p>
            <a:r>
              <a:rPr lang="en-US" sz="2400" b="1" dirty="0" smtClean="0"/>
              <a:t>9.       57.5</a:t>
            </a:r>
            <a:r>
              <a:rPr lang="en-US" sz="2400" b="1" dirty="0" smtClean="0">
                <a:sym typeface="Euclid Symbol" panose="05050102010706020507" pitchFamily="18" charset="2"/>
              </a:rPr>
              <a:t>C</a:t>
            </a:r>
          </a:p>
          <a:p>
            <a:r>
              <a:rPr lang="en-US" sz="2400" b="1" dirty="0" smtClean="0">
                <a:sym typeface="Euclid Symbol" panose="05050102010706020507" pitchFamily="18" charset="2"/>
              </a:rPr>
              <a:t>10</a:t>
            </a:r>
            <a:r>
              <a:rPr lang="en-US" sz="2400" b="1" dirty="0">
                <a:sym typeface="Euclid Symbol" panose="05050102010706020507" pitchFamily="18" charset="2"/>
              </a:rPr>
              <a:t>.     </a:t>
            </a:r>
            <a:r>
              <a:rPr lang="en-US" sz="2400" b="1" dirty="0" smtClean="0">
                <a:sym typeface="Euclid Symbol" panose="05050102010706020507" pitchFamily="18" charset="2"/>
              </a:rPr>
              <a:t>51.1C</a:t>
            </a:r>
          </a:p>
          <a:p>
            <a:r>
              <a:rPr lang="en-US" sz="2400" b="1" dirty="0" smtClean="0">
                <a:sym typeface="Euclid Symbol" panose="05050102010706020507" pitchFamily="18" charset="2"/>
              </a:rPr>
              <a:t>11.     29.1 kg  </a:t>
            </a:r>
            <a:endParaRPr lang="en-US" sz="2400" b="1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843" y="3719050"/>
            <a:ext cx="4243848" cy="282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44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Problem solving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9933960" cy="3416301"/>
          </a:xfrm>
        </p:spPr>
        <p:txBody>
          <a:bodyPr/>
          <a:lstStyle/>
          <a:p>
            <a:r>
              <a:rPr lang="en-US" b="1" dirty="0" smtClean="0"/>
              <a:t>Draw picture. Label hot and cold parts to determine flow of energy.</a:t>
            </a:r>
          </a:p>
          <a:p>
            <a:r>
              <a:rPr lang="en-US" b="1" dirty="0" smtClean="0"/>
              <a:t>Create equation for amount of energy lost by hot items  = amount of energy gained by cold items.</a:t>
            </a:r>
          </a:p>
          <a:p>
            <a:r>
              <a:rPr lang="en-US" b="1" dirty="0" smtClean="0"/>
              <a:t>Use mL or </a:t>
            </a:r>
            <a:r>
              <a:rPr lang="en-US" b="1" dirty="0" err="1" smtClean="0"/>
              <a:t>mc</a:t>
            </a:r>
            <a:r>
              <a:rPr lang="en-US" b="1" dirty="0" err="1" smtClean="0">
                <a:sym typeface="Euclid Symbol" panose="05050102010706020507" pitchFamily="18" charset="2"/>
              </a:rPr>
              <a:t>T</a:t>
            </a:r>
            <a:r>
              <a:rPr lang="en-US" b="1" dirty="0" smtClean="0">
                <a:sym typeface="Euclid Symbol" panose="05050102010706020507" pitchFamily="18" charset="2"/>
              </a:rPr>
              <a:t> or Pt or </a:t>
            </a:r>
            <a:r>
              <a:rPr lang="en-US" b="1" dirty="0" err="1" smtClean="0">
                <a:sym typeface="Euclid Symbol" panose="05050102010706020507" pitchFamily="18" charset="2"/>
              </a:rPr>
              <a:t>mgh</a:t>
            </a:r>
            <a:r>
              <a:rPr lang="en-US" b="1" dirty="0" smtClean="0">
                <a:sym typeface="Euclid Symbol" panose="05050102010706020507" pitchFamily="18" charset="2"/>
              </a:rPr>
              <a:t> or other way to calculate J for each part.</a:t>
            </a:r>
          </a:p>
          <a:p>
            <a:r>
              <a:rPr lang="en-US" b="1" dirty="0" smtClean="0">
                <a:sym typeface="Euclid Symbol" panose="05050102010706020507" pitchFamily="18" charset="2"/>
              </a:rPr>
              <a:t>Substitute known values WITH UNITS. Change units as needed so they will cancel.</a:t>
            </a:r>
          </a:p>
          <a:p>
            <a:r>
              <a:rPr lang="en-US" b="1" dirty="0" smtClean="0">
                <a:sym typeface="Euclid Symbol" panose="05050102010706020507" pitchFamily="18" charset="2"/>
              </a:rPr>
              <a:t>Drop the units and use just numbers for the equation to help solve.</a:t>
            </a:r>
          </a:p>
          <a:p>
            <a:r>
              <a:rPr lang="en-US" b="1" dirty="0" smtClean="0">
                <a:sym typeface="Euclid Symbol" panose="05050102010706020507" pitchFamily="18" charset="2"/>
              </a:rPr>
              <a:t>Find your answer.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83957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during Phase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417" y="2298700"/>
            <a:ext cx="4788645" cy="408305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For the constant temperature phase changes, </a:t>
            </a:r>
            <a:r>
              <a:rPr lang="en-US" sz="2800" b="1" dirty="0" smtClean="0"/>
              <a:t>Q = mL</a:t>
            </a:r>
            <a:endParaRPr lang="en-US" sz="2000" b="1" dirty="0" smtClean="0"/>
          </a:p>
          <a:p>
            <a:r>
              <a:rPr lang="en-US" sz="2000" b="1" dirty="0" smtClean="0"/>
              <a:t>Where L is the specific latent heat of fusion for melting and freezing and </a:t>
            </a:r>
          </a:p>
          <a:p>
            <a:r>
              <a:rPr lang="en-US" sz="2000" b="1" dirty="0" smtClean="0"/>
              <a:t>Or where L is the specific latent heat of vaporization for boiling and condensation.</a:t>
            </a:r>
          </a:p>
          <a:p>
            <a:r>
              <a:rPr lang="en-US" sz="2000" b="1" dirty="0" smtClean="0"/>
              <a:t>The unit for L is </a:t>
            </a:r>
            <a:r>
              <a:rPr lang="en-US" sz="2000" b="1" u="sng" dirty="0" smtClean="0"/>
              <a:t>J/kg </a:t>
            </a:r>
            <a:r>
              <a:rPr lang="en-US" sz="2000" b="1" dirty="0" smtClean="0"/>
              <a:t>or kJ/kg or J/g</a:t>
            </a:r>
          </a:p>
          <a:p>
            <a:r>
              <a:rPr lang="en-US" sz="2000" b="1" dirty="0" smtClean="0"/>
              <a:t>Note the similarity between this equation and Q= </a:t>
            </a:r>
            <a:r>
              <a:rPr lang="en-US" sz="2000" b="1" dirty="0" err="1" smtClean="0"/>
              <a:t>mc</a:t>
            </a:r>
            <a:r>
              <a:rPr lang="en-US" sz="2000" b="1" dirty="0" err="1" smtClean="0">
                <a:sym typeface="Euclid Symbol" panose="05050102010706020507" pitchFamily="18" charset="2"/>
              </a:rPr>
              <a:t>T</a:t>
            </a:r>
            <a:r>
              <a:rPr lang="en-US" sz="2000" b="1" dirty="0" smtClean="0">
                <a:sym typeface="Euclid Symbol" panose="05050102010706020507" pitchFamily="18" charset="2"/>
              </a:rPr>
              <a:t>. 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76" t="38702" r="39764" b="23798"/>
          <a:stretch/>
        </p:blipFill>
        <p:spPr>
          <a:xfrm>
            <a:off x="5611062" y="2982351"/>
            <a:ext cx="6430883" cy="233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0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Calorimetry (method of mixtures)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276" y="2392485"/>
            <a:ext cx="6542630" cy="34163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Calorimetry is the measurement of heat.</a:t>
            </a:r>
          </a:p>
          <a:p>
            <a:r>
              <a:rPr lang="en-US" sz="2000" b="1" dirty="0" smtClean="0"/>
              <a:t>In general, with any kind of calorimetry, there is some hot substance giving off heat and something else picking up that heat.</a:t>
            </a:r>
          </a:p>
          <a:p>
            <a:r>
              <a:rPr lang="en-US" sz="2000" b="1" dirty="0" smtClean="0"/>
              <a:t>The amount of heat lost by the hot object = amount of heat gained by the cold object. </a:t>
            </a:r>
          </a:p>
          <a:p>
            <a:r>
              <a:rPr lang="en-US" sz="2000" b="1" dirty="0" smtClean="0"/>
              <a:t>Either |Q</a:t>
            </a:r>
            <a:r>
              <a:rPr lang="en-US" sz="2000" b="1" baseline="-25000" dirty="0" smtClean="0"/>
              <a:t>c</a:t>
            </a:r>
            <a:r>
              <a:rPr lang="en-US" sz="2000" b="1" dirty="0" smtClean="0"/>
              <a:t>| = |Q</a:t>
            </a:r>
            <a:r>
              <a:rPr lang="en-US" sz="2000" b="1" baseline="-25000" dirty="0" smtClean="0"/>
              <a:t>H</a:t>
            </a:r>
            <a:r>
              <a:rPr lang="en-US" sz="2000" b="1" dirty="0" smtClean="0"/>
              <a:t>|  or Q</a:t>
            </a:r>
            <a:r>
              <a:rPr lang="en-US" sz="2000" b="1" baseline="-25000" dirty="0" smtClean="0"/>
              <a:t>c</a:t>
            </a:r>
            <a:r>
              <a:rPr lang="en-US" sz="2000" b="1" dirty="0" smtClean="0"/>
              <a:t>= - Q</a:t>
            </a:r>
            <a:r>
              <a:rPr lang="en-US" sz="2000" b="1" baseline="-25000" dirty="0" smtClean="0"/>
              <a:t>H</a:t>
            </a:r>
            <a:endParaRPr lang="en-US" sz="2000" b="1" dirty="0" smtClean="0"/>
          </a:p>
          <a:p>
            <a:r>
              <a:rPr lang="en-US" sz="2000" b="1" dirty="0" smtClean="0"/>
              <a:t>Or to say it another way, the energy of the total system is conserved. Q</a:t>
            </a:r>
            <a:r>
              <a:rPr lang="en-US" sz="2000" b="1" baseline="-25000" dirty="0" smtClean="0"/>
              <a:t>c</a:t>
            </a:r>
            <a:r>
              <a:rPr lang="en-US" sz="2000" b="1" dirty="0"/>
              <a:t>+</a:t>
            </a:r>
            <a:r>
              <a:rPr lang="en-US" sz="2000" b="1" dirty="0" smtClean="0"/>
              <a:t> Q</a:t>
            </a:r>
            <a:r>
              <a:rPr lang="en-US" sz="2000" b="1" baseline="-25000" dirty="0" smtClean="0"/>
              <a:t>H </a:t>
            </a:r>
            <a:r>
              <a:rPr lang="en-US" sz="2000" b="1" dirty="0" smtClean="0"/>
              <a:t>=0</a:t>
            </a:r>
            <a:endParaRPr lang="en-US" sz="20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9651598" y="2421958"/>
            <a:ext cx="2540402" cy="3386827"/>
            <a:chOff x="9140143" y="2632973"/>
            <a:chExt cx="2540402" cy="3386827"/>
          </a:xfrm>
        </p:grpSpPr>
        <p:pic>
          <p:nvPicPr>
            <p:cNvPr id="4" name="Picture 15" descr="05_18_Figure_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0143" y="2632973"/>
              <a:ext cx="2540402" cy="3386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0255348" y="5387926"/>
              <a:ext cx="1294227" cy="4501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200" dirty="0" smtClean="0"/>
                <a:t>water</a:t>
              </a:r>
              <a:endParaRPr lang="en-US" sz="1200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256" t="31779" r="78796" b="40336"/>
          <a:stretch/>
        </p:blipFill>
        <p:spPr>
          <a:xfrm>
            <a:off x="7020265" y="3423295"/>
            <a:ext cx="2730975" cy="238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0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Calorimetry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6841889" cy="3416300"/>
          </a:xfrm>
        </p:spPr>
        <p:txBody>
          <a:bodyPr>
            <a:normAutofit/>
          </a:bodyPr>
          <a:lstStyle/>
          <a:p>
            <a:pPr lvl="0" fontAlgn="t"/>
            <a:r>
              <a:rPr lang="en-US" sz="2800" b="1" dirty="0"/>
              <a:t>A 525 g lead ball at a temperature of 100.0</a:t>
            </a:r>
            <a:r>
              <a:rPr lang="en-US" sz="2800" b="1" dirty="0">
                <a:sym typeface="Euclid Extra" panose="02050502000505020303" pitchFamily="18" charset="2"/>
              </a:rPr>
              <a:t></a:t>
            </a:r>
            <a:r>
              <a:rPr lang="en-US" sz="2800" b="1" dirty="0"/>
              <a:t>C is placed in a 25.0 g aluminum calorimeter containing 587.6 g of water at 17.5°C. Find the equilibrium temperature of the system</a:t>
            </a:r>
            <a:r>
              <a:rPr lang="en-US" sz="2800" b="1" dirty="0" smtClean="0"/>
              <a:t>.  (approx</a:t>
            </a:r>
            <a:r>
              <a:rPr lang="en-US" sz="2800" b="1" dirty="0"/>
              <a:t>. </a:t>
            </a:r>
            <a:r>
              <a:rPr lang="en-US" sz="2800" b="1" dirty="0" smtClean="0"/>
              <a:t>20°C)</a:t>
            </a:r>
            <a:endParaRPr lang="en-US" sz="2800" b="1" dirty="0"/>
          </a:p>
          <a:p>
            <a:pPr marL="0" indent="0" fontAlgn="t">
              <a:buNone/>
            </a:pP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342" t="34086" r="28953" b="16875"/>
          <a:stretch/>
        </p:blipFill>
        <p:spPr>
          <a:xfrm>
            <a:off x="7996844" y="973668"/>
            <a:ext cx="3729216" cy="549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 -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5062" y="2566713"/>
            <a:ext cx="6467026" cy="34163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ym typeface="Euclid Extra" panose="02050502000505020303" pitchFamily="18" charset="2"/>
              </a:rPr>
              <a:t>Exit Slip-  </a:t>
            </a:r>
            <a:r>
              <a:rPr lang="en-US" b="1" dirty="0" smtClean="0"/>
              <a:t>What’s Due?  (Pending assignments to complete.)</a:t>
            </a:r>
            <a:endParaRPr lang="en-US" sz="1700" b="1" dirty="0"/>
          </a:p>
          <a:p>
            <a:pPr lvl="1"/>
            <a:r>
              <a:rPr lang="en-US" sz="1900" b="1" dirty="0" err="1" smtClean="0"/>
              <a:t>Ch</a:t>
            </a:r>
            <a:r>
              <a:rPr lang="en-US" sz="1900" b="1" dirty="0" smtClean="0"/>
              <a:t> 3.1, p125, #1-12 Due Tuesday</a:t>
            </a:r>
          </a:p>
          <a:p>
            <a:r>
              <a:rPr lang="en-US" b="1" dirty="0" smtClean="0"/>
              <a:t>What’s Next?  (How to prepare for the next day)</a:t>
            </a:r>
          </a:p>
          <a:p>
            <a:pPr lvl="1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Read 3.1 p116- 124 about Thermal Energy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342" t="34086" r="28953" b="16875"/>
          <a:stretch/>
        </p:blipFill>
        <p:spPr>
          <a:xfrm>
            <a:off x="7996844" y="973668"/>
            <a:ext cx="3729216" cy="549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0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39581</TotalTime>
  <Words>588</Words>
  <Application>Microsoft Office PowerPoint</Application>
  <PresentationFormat>Widescreen</PresentationFormat>
  <Paragraphs>78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Euclid Extra</vt:lpstr>
      <vt:lpstr>Euclid Symbol</vt:lpstr>
      <vt:lpstr>Wingdings 3</vt:lpstr>
      <vt:lpstr>Ion Boardroom</vt:lpstr>
      <vt:lpstr>Physics 2 – Mar 8, 2019</vt:lpstr>
      <vt:lpstr>Physics 2 – Mar 8, 2019</vt:lpstr>
      <vt:lpstr>Homework Answers</vt:lpstr>
      <vt:lpstr>Extra Calorimetry Problems Answers only</vt:lpstr>
      <vt:lpstr>General Problem solving approach</vt:lpstr>
      <vt:lpstr>Heat during Phase changes</vt:lpstr>
      <vt:lpstr>Calorimetry (method of mixtures)</vt:lpstr>
      <vt:lpstr>Calorimetry problem</vt:lpstr>
      <vt:lpstr>Exit Slip -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419</cp:revision>
  <dcterms:created xsi:type="dcterms:W3CDTF">2015-08-11T02:33:52Z</dcterms:created>
  <dcterms:modified xsi:type="dcterms:W3CDTF">2019-03-08T05:08:20Z</dcterms:modified>
</cp:coreProperties>
</file>